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3"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7D2062E-75F1-4088-9843-7DE543166205}"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7C2F34C-B049-477C-A920-524AB95E004C}"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7D2062E-75F1-4088-9843-7DE543166205}"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7C2F34C-B049-477C-A920-524AB95E004C}"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7D2062E-75F1-4088-9843-7DE543166205}"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7C2F34C-B049-477C-A920-524AB95E004C}"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7D2062E-75F1-4088-9843-7DE543166205}"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7C2F34C-B049-477C-A920-524AB95E004C}"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7D2062E-75F1-4088-9843-7DE543166205}"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7C2F34C-B049-477C-A920-524AB95E004C}"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D7D2062E-75F1-4088-9843-7DE543166205}" type="datetimeFigureOut">
              <a:rPr lang="ar-IQ" smtClean="0"/>
              <a:pPr/>
              <a:t>05/02/1433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7C2F34C-B049-477C-A920-524AB95E004C}"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D7D2062E-75F1-4088-9843-7DE543166205}" type="datetimeFigureOut">
              <a:rPr lang="ar-IQ" smtClean="0"/>
              <a:pPr/>
              <a:t>05/02/1433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7C2F34C-B049-477C-A920-524AB95E004C}"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D7D2062E-75F1-4088-9843-7DE543166205}" type="datetimeFigureOut">
              <a:rPr lang="ar-IQ" smtClean="0"/>
              <a:pPr/>
              <a:t>05/02/1433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7C2F34C-B049-477C-A920-524AB95E004C}"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7D2062E-75F1-4088-9843-7DE543166205}" type="datetimeFigureOut">
              <a:rPr lang="ar-IQ" smtClean="0"/>
              <a:pPr/>
              <a:t>05/02/1433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7C2F34C-B049-477C-A920-524AB95E004C}"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7D2062E-75F1-4088-9843-7DE543166205}" type="datetimeFigureOut">
              <a:rPr lang="ar-IQ" smtClean="0"/>
              <a:pPr/>
              <a:t>05/02/1433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7C2F34C-B049-477C-A920-524AB95E004C}"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7D2062E-75F1-4088-9843-7DE543166205}" type="datetimeFigureOut">
              <a:rPr lang="ar-IQ" smtClean="0"/>
              <a:pPr/>
              <a:t>05/02/1433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7C2F34C-B049-477C-A920-524AB95E004C}"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7D2062E-75F1-4088-9843-7DE543166205}" type="datetimeFigureOut">
              <a:rPr lang="ar-IQ" smtClean="0"/>
              <a:pPr/>
              <a:t>05/02/1433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7C2F34C-B049-477C-A920-524AB95E004C}"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dirty="0" smtClean="0"/>
              <a:t>الرياضة والسوائل</a:t>
            </a:r>
            <a:br>
              <a:rPr lang="ar-IQ" dirty="0" smtClean="0"/>
            </a:br>
            <a:r>
              <a:rPr lang="ar-IQ" dirty="0"/>
              <a:t/>
            </a:r>
            <a:br>
              <a:rPr lang="ar-IQ" dirty="0"/>
            </a:br>
            <a:r>
              <a:rPr lang="ar-IQ" dirty="0" smtClean="0"/>
              <a:t>أ.د </a:t>
            </a:r>
            <a:r>
              <a:rPr lang="ar-IQ" dirty="0" smtClean="0"/>
              <a:t>ياسين حبيب </a:t>
            </a:r>
            <a:r>
              <a:rPr lang="ar-IQ" smtClean="0"/>
              <a:t>عزال</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شرب السوائل قبل </a:t>
            </a:r>
            <a:r>
              <a:rPr lang="ar-IQ" dirty="0" smtClean="0"/>
              <a:t>وأثناء </a:t>
            </a:r>
            <a:r>
              <a:rPr lang="ar-IQ" dirty="0"/>
              <a:t>وبعد النشاط </a:t>
            </a:r>
            <a:r>
              <a:rPr lang="ar-IQ" dirty="0" smtClean="0"/>
              <a:t>الرياضي</a:t>
            </a:r>
            <a:endParaRPr lang="ar-IQ" dirty="0"/>
          </a:p>
        </p:txBody>
      </p:sp>
      <p:sp>
        <p:nvSpPr>
          <p:cNvPr id="3" name="عنصر نائب للمحتوى 2"/>
          <p:cNvSpPr>
            <a:spLocks noGrp="1"/>
          </p:cNvSpPr>
          <p:nvPr>
            <p:ph idx="1"/>
          </p:nvPr>
        </p:nvSpPr>
        <p:spPr>
          <a:xfrm>
            <a:off x="457200" y="1600200"/>
            <a:ext cx="8115328" cy="4525963"/>
          </a:xfrm>
        </p:spPr>
        <p:txBody>
          <a:bodyPr>
            <a:normAutofit fontScale="70000" lnSpcReduction="20000"/>
          </a:bodyPr>
          <a:lstStyle/>
          <a:p>
            <a:pPr algn="just"/>
            <a:r>
              <a:rPr lang="ar-IQ" dirty="0"/>
              <a:t>السوائل لها دور كبير في </a:t>
            </a:r>
            <a:r>
              <a:rPr lang="ar-IQ" dirty="0" err="1"/>
              <a:t>الاداء</a:t>
            </a:r>
            <a:r>
              <a:rPr lang="ar-IQ" dirty="0"/>
              <a:t> البدني والنشاط الرياضي، لكننا نسمع بعض الحكايات غير المثبتة حول كيفية شرب السوائل من اجل الارتقاء </a:t>
            </a:r>
            <a:r>
              <a:rPr lang="ar-IQ" dirty="0" err="1"/>
              <a:t>بالاداء</a:t>
            </a:r>
            <a:r>
              <a:rPr lang="ar-IQ" dirty="0"/>
              <a:t> الرياضي، وهذه الحكايات غالبا لم تدعم </a:t>
            </a:r>
            <a:r>
              <a:rPr lang="ar-IQ" dirty="0" err="1"/>
              <a:t>باسس</a:t>
            </a:r>
            <a:r>
              <a:rPr lang="ar-IQ" dirty="0"/>
              <a:t> </a:t>
            </a:r>
            <a:r>
              <a:rPr lang="ar-IQ" dirty="0" err="1"/>
              <a:t>او</a:t>
            </a:r>
            <a:r>
              <a:rPr lang="ar-IQ" dirty="0"/>
              <a:t> </a:t>
            </a:r>
            <a:r>
              <a:rPr lang="ar-IQ" dirty="0" err="1"/>
              <a:t>اثباتات</a:t>
            </a:r>
            <a:r>
              <a:rPr lang="ar-IQ" dirty="0"/>
              <a:t> علمية، لذلك اليوم سنعرض عليكم بعض نتائج البحوث الخاصة بالطرق المثلى لتناول السوائل قبل </a:t>
            </a:r>
            <a:r>
              <a:rPr lang="ar-IQ" dirty="0" err="1"/>
              <a:t>واثناء</a:t>
            </a:r>
            <a:r>
              <a:rPr lang="ar-IQ" dirty="0"/>
              <a:t> وبعد النشاط الرياضي.</a:t>
            </a:r>
          </a:p>
          <a:p>
            <a:pPr algn="just"/>
            <a:r>
              <a:rPr lang="ar-IQ" b="1" dirty="0"/>
              <a:t>وظائف السوائل في الجسم</a:t>
            </a:r>
            <a:endParaRPr lang="ar-IQ" dirty="0"/>
          </a:p>
          <a:p>
            <a:pPr algn="just"/>
            <a:r>
              <a:rPr lang="ar-IQ" dirty="0"/>
              <a:t>النقل من خلال      الدم الذي يعمل على نقل </a:t>
            </a:r>
            <a:r>
              <a:rPr lang="ar-IQ" dirty="0" err="1"/>
              <a:t>الاوكسجين</a:t>
            </a:r>
            <a:r>
              <a:rPr lang="ar-IQ" dirty="0"/>
              <a:t> </a:t>
            </a:r>
            <a:r>
              <a:rPr lang="ar-IQ" dirty="0" err="1"/>
              <a:t>والهورمونات</a:t>
            </a:r>
            <a:r>
              <a:rPr lang="ar-IQ" dirty="0"/>
              <a:t> والمواد الغذائية </a:t>
            </a:r>
            <a:r>
              <a:rPr lang="ar-IQ" dirty="0" err="1"/>
              <a:t>الى</a:t>
            </a:r>
            <a:r>
              <a:rPr lang="ar-IQ" dirty="0"/>
              <a:t> </a:t>
            </a:r>
            <a:r>
              <a:rPr lang="ar-IQ" dirty="0" err="1"/>
              <a:t>انسجة</a:t>
            </a:r>
            <a:r>
              <a:rPr lang="ar-IQ" dirty="0"/>
              <a:t> </a:t>
            </a:r>
            <a:r>
              <a:rPr lang="ar-IQ" dirty="0" smtClean="0"/>
              <a:t>الجسم </a:t>
            </a:r>
            <a:r>
              <a:rPr lang="ar-IQ" dirty="0"/>
              <a:t>، ويساعد على التخلص من المنتجات الفائضة والنفايات عن طريق الكلى </a:t>
            </a:r>
            <a:r>
              <a:rPr lang="ar-IQ" dirty="0" smtClean="0"/>
              <a:t>والكبد</a:t>
            </a:r>
            <a:r>
              <a:rPr lang="ar-IQ" dirty="0"/>
              <a:t>.</a:t>
            </a:r>
          </a:p>
          <a:p>
            <a:pPr algn="just"/>
            <a:r>
              <a:rPr lang="ar-IQ" dirty="0"/>
              <a:t>تمثل السوائل نسبة 60-70% من وزن الجسم.</a:t>
            </a:r>
          </a:p>
          <a:p>
            <a:pPr algn="just"/>
            <a:r>
              <a:rPr lang="ar-IQ" dirty="0"/>
              <a:t>تعمل السوائل كوسادة لامتصاص الصدمات في الحبل </a:t>
            </a:r>
            <a:r>
              <a:rPr lang="ar-IQ" dirty="0" err="1"/>
              <a:t>الشوكي</a:t>
            </a:r>
            <a:r>
              <a:rPr lang="ar-IQ" dirty="0"/>
              <a:t> والدماغ، فضلا </a:t>
            </a:r>
            <a:r>
              <a:rPr lang="ar-IQ" dirty="0" smtClean="0"/>
              <a:t>عن  </a:t>
            </a:r>
            <a:r>
              <a:rPr lang="ar-IQ" dirty="0"/>
              <a:t>عمله كمادة </a:t>
            </a:r>
            <a:r>
              <a:rPr lang="ar-IQ" dirty="0" err="1"/>
              <a:t>مزيتة</a:t>
            </a:r>
            <a:r>
              <a:rPr lang="ar-IQ" dirty="0"/>
              <a:t> </a:t>
            </a:r>
            <a:r>
              <a:rPr lang="ar-IQ" dirty="0" err="1"/>
              <a:t>او</a:t>
            </a:r>
            <a:r>
              <a:rPr lang="ar-IQ" dirty="0"/>
              <a:t> ملينة في المفاصل </a:t>
            </a:r>
            <a:r>
              <a:rPr lang="ar-IQ" dirty="0" err="1"/>
              <a:t>والانسجة</a:t>
            </a:r>
            <a:r>
              <a:rPr lang="ar-IQ" dirty="0"/>
              <a:t>.</a:t>
            </a:r>
          </a:p>
          <a:p>
            <a:pPr algn="just"/>
            <a:r>
              <a:rPr lang="ar-IQ" dirty="0"/>
              <a:t>تعمل السوائل على تنظيم درجة </a:t>
            </a:r>
            <a:r>
              <a:rPr lang="ar-IQ" dirty="0" err="1"/>
              <a:t>حراة</a:t>
            </a:r>
            <a:r>
              <a:rPr lang="ar-IQ" dirty="0"/>
              <a:t> الجسم من خلال </a:t>
            </a:r>
            <a:r>
              <a:rPr lang="ar-IQ" dirty="0" err="1"/>
              <a:t>التعرق</a:t>
            </a:r>
            <a:r>
              <a:rPr lang="ar-IQ" dirty="0"/>
              <a:t> </a:t>
            </a:r>
            <a:r>
              <a:rPr lang="ar-IQ" dirty="0" err="1"/>
              <a:t>اثناء</a:t>
            </a:r>
            <a:r>
              <a:rPr lang="ar-IQ" dirty="0"/>
              <a:t> التعب.</a:t>
            </a:r>
          </a:p>
          <a:p>
            <a:pPr algn="just"/>
            <a:r>
              <a:rPr lang="ar-IQ" dirty="0"/>
              <a:t>تشترك السوائل في معظم وظائف الجسم.</a:t>
            </a:r>
          </a:p>
          <a:p>
            <a:pPr>
              <a:buNone/>
            </a:pP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تناول السوائل قبل النشاط الرياضي والتمارين</a:t>
            </a:r>
          </a:p>
        </p:txBody>
      </p:sp>
      <p:sp>
        <p:nvSpPr>
          <p:cNvPr id="3" name="عنصر نائب للمحتوى 2"/>
          <p:cNvSpPr>
            <a:spLocks noGrp="1"/>
          </p:cNvSpPr>
          <p:nvPr>
            <p:ph idx="1"/>
          </p:nvPr>
        </p:nvSpPr>
        <p:spPr/>
        <p:txBody>
          <a:bodyPr>
            <a:normAutofit fontScale="77500" lnSpcReduction="20000"/>
          </a:bodyPr>
          <a:lstStyle/>
          <a:p>
            <a:pPr algn="just"/>
            <a:r>
              <a:rPr lang="ar-IQ" dirty="0" smtClean="0"/>
              <a:t>يجب </a:t>
            </a:r>
            <a:r>
              <a:rPr lang="ar-IQ" dirty="0"/>
              <a:t>مراعاة التنظيم في تناول السوائل حالها حال مراعاة تناول الغذاء قبل النشاط البدني </a:t>
            </a:r>
            <a:r>
              <a:rPr lang="ar-IQ" dirty="0" err="1"/>
              <a:t>او</a:t>
            </a:r>
            <a:r>
              <a:rPr lang="ar-IQ" dirty="0"/>
              <a:t> التمارين الرياضية كي يكون هناك وقت لتشبع الخلايا بالسوائل وملأها لتجنب الجفاف </a:t>
            </a:r>
            <a:r>
              <a:rPr lang="ar-IQ" dirty="0" err="1"/>
              <a:t>اثناء</a:t>
            </a:r>
            <a:r>
              <a:rPr lang="ar-IQ" dirty="0"/>
              <a:t> النشاط البدني. ويجب على الرياضي </a:t>
            </a:r>
            <a:r>
              <a:rPr lang="ar-IQ" dirty="0" err="1"/>
              <a:t>ان</a:t>
            </a:r>
            <a:r>
              <a:rPr lang="ar-IQ" dirty="0"/>
              <a:t> لا يستمر بالنشاط الرياضي وهو عطشان لان هذا يسبب بفقدان 1% من وزن الجسم ومن </a:t>
            </a:r>
            <a:r>
              <a:rPr lang="ar-IQ" dirty="0" err="1"/>
              <a:t>الامكانية</a:t>
            </a:r>
            <a:r>
              <a:rPr lang="ar-IQ" dirty="0"/>
              <a:t> البدنية للرياضي. لذا نرى </a:t>
            </a:r>
            <a:r>
              <a:rPr lang="ar-IQ" dirty="0" err="1"/>
              <a:t>ان</a:t>
            </a:r>
            <a:r>
              <a:rPr lang="ar-IQ" dirty="0"/>
              <a:t> تناول السوائل تنقسم </a:t>
            </a:r>
            <a:r>
              <a:rPr lang="ar-IQ" dirty="0" err="1"/>
              <a:t>الى</a:t>
            </a:r>
            <a:r>
              <a:rPr lang="ar-IQ" dirty="0"/>
              <a:t> قسمين قبل </a:t>
            </a:r>
            <a:r>
              <a:rPr lang="ar-IQ" dirty="0" err="1"/>
              <a:t>البدأ</a:t>
            </a:r>
            <a:r>
              <a:rPr lang="ar-IQ" dirty="0"/>
              <a:t> بالتمرين.</a:t>
            </a:r>
          </a:p>
          <a:p>
            <a:pPr algn="just"/>
            <a:r>
              <a:rPr lang="ar-IQ" dirty="0"/>
              <a:t>شرب السوائل قبل التمرين بحوالي ساعتين وبحجم      نصف لتر من الماء </a:t>
            </a:r>
            <a:r>
              <a:rPr lang="ar-IQ" dirty="0" err="1"/>
              <a:t>او</a:t>
            </a:r>
            <a:r>
              <a:rPr lang="ar-IQ" dirty="0"/>
              <a:t> المشروبات الرياضية وهذا يعطي الوقت الكافي للخلايا      للتشبع بالسوائل وكذلك الفرصة في التخلص من السوائل الزائدة من خلال التبول      </a:t>
            </a:r>
            <a:r>
              <a:rPr lang="ar-IQ" dirty="0" err="1"/>
              <a:t>والادرار</a:t>
            </a:r>
            <a:r>
              <a:rPr lang="ar-IQ" dirty="0"/>
              <a:t> قبل </a:t>
            </a:r>
            <a:r>
              <a:rPr lang="ar-IQ" dirty="0" err="1"/>
              <a:t>البدأ</a:t>
            </a:r>
            <a:r>
              <a:rPr lang="ar-IQ" dirty="0"/>
              <a:t> بالمسابقة </a:t>
            </a:r>
            <a:r>
              <a:rPr lang="ar-IQ" dirty="0" err="1"/>
              <a:t>او</a:t>
            </a:r>
            <a:r>
              <a:rPr lang="ar-IQ" dirty="0"/>
              <a:t> التمرين.</a:t>
            </a:r>
          </a:p>
          <a:p>
            <a:pPr algn="just"/>
            <a:r>
              <a:rPr lang="ar-IQ" dirty="0"/>
              <a:t>تناول السوائل قبل 10-20 دقيقة قبل التمرين </a:t>
            </a:r>
            <a:r>
              <a:rPr lang="ar-IQ" dirty="0" err="1"/>
              <a:t>او</a:t>
            </a:r>
            <a:r>
              <a:rPr lang="ar-IQ" dirty="0"/>
              <a:t>      المنافسة وبحجم 200-300 ملل من الماء </a:t>
            </a:r>
            <a:r>
              <a:rPr lang="ar-IQ" dirty="0" err="1"/>
              <a:t>او</a:t>
            </a:r>
            <a:r>
              <a:rPr lang="ar-IQ" dirty="0"/>
              <a:t> السوائل الرياضية </a:t>
            </a:r>
            <a:r>
              <a:rPr lang="ar-IQ" dirty="0" err="1"/>
              <a:t>اذا</a:t>
            </a:r>
            <a:r>
              <a:rPr lang="ar-IQ" dirty="0"/>
              <a:t> كنت ستعمل      بكثافة </a:t>
            </a:r>
            <a:r>
              <a:rPr lang="ar-IQ" dirty="0" err="1"/>
              <a:t>اكثر</a:t>
            </a:r>
            <a:r>
              <a:rPr lang="ar-IQ" dirty="0"/>
              <a:t> من 60 دقيقة، وهذه الكمية سوف لن تؤدي </a:t>
            </a:r>
            <a:r>
              <a:rPr lang="ar-IQ" dirty="0" err="1"/>
              <a:t>الى</a:t>
            </a:r>
            <a:r>
              <a:rPr lang="ar-IQ" dirty="0"/>
              <a:t> تكوين البول </a:t>
            </a:r>
            <a:r>
              <a:rPr lang="ar-IQ" dirty="0" err="1"/>
              <a:t>لانه</a:t>
            </a:r>
            <a:r>
              <a:rPr lang="ar-IQ" dirty="0"/>
              <a:t> سيتم      تشغيل النشاط الكلوي </a:t>
            </a:r>
            <a:r>
              <a:rPr lang="ar-IQ" dirty="0" err="1"/>
              <a:t>اثناء</a:t>
            </a:r>
            <a:r>
              <a:rPr lang="ar-IQ" dirty="0"/>
              <a:t> النشاط الرياضي.</a:t>
            </a:r>
          </a:p>
          <a:p>
            <a:pPr>
              <a:buNone/>
            </a:pP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تناول السوائل </a:t>
            </a:r>
            <a:r>
              <a:rPr lang="ar-IQ" dirty="0" smtClean="0"/>
              <a:t>أثناء </a:t>
            </a:r>
            <a:r>
              <a:rPr lang="ar-IQ" dirty="0"/>
              <a:t>النشاط الرياضي</a:t>
            </a:r>
          </a:p>
        </p:txBody>
      </p:sp>
      <p:sp>
        <p:nvSpPr>
          <p:cNvPr id="3" name="عنصر نائب للمحتوى 2"/>
          <p:cNvSpPr>
            <a:spLocks noGrp="1"/>
          </p:cNvSpPr>
          <p:nvPr>
            <p:ph idx="1"/>
          </p:nvPr>
        </p:nvSpPr>
        <p:spPr>
          <a:xfrm>
            <a:off x="285720" y="1357298"/>
            <a:ext cx="8429684" cy="4740277"/>
          </a:xfrm>
        </p:spPr>
        <p:txBody>
          <a:bodyPr>
            <a:normAutofit fontScale="85000" lnSpcReduction="20000"/>
          </a:bodyPr>
          <a:lstStyle/>
          <a:p>
            <a:pPr algn="justLow"/>
            <a:r>
              <a:rPr lang="ar-IQ" dirty="0" smtClean="0"/>
              <a:t>يجب </a:t>
            </a:r>
            <a:r>
              <a:rPr lang="ar-IQ" dirty="0" err="1"/>
              <a:t>ان</a:t>
            </a:r>
            <a:r>
              <a:rPr lang="ar-IQ" dirty="0"/>
              <a:t> يشرب الرياضي السوائل </a:t>
            </a:r>
            <a:r>
              <a:rPr lang="ar-IQ" dirty="0" err="1"/>
              <a:t>اثناء</a:t>
            </a:r>
            <a:r>
              <a:rPr lang="ar-IQ" dirty="0"/>
              <a:t> ممارسته النشاط البدني كل 10-20 دقيقة، ويعتمد حجم السوائل على كمية </a:t>
            </a:r>
            <a:r>
              <a:rPr lang="ar-IQ" dirty="0" err="1"/>
              <a:t>التعرق</a:t>
            </a:r>
            <a:r>
              <a:rPr lang="ar-IQ" dirty="0"/>
              <a:t> ودرجة الحرارة وكثافة العمل الرياضي وبشكل عام يتم استهلاك 0,9-2,1 لتر في الساعة </a:t>
            </a:r>
            <a:r>
              <a:rPr lang="ar-IQ" dirty="0" err="1"/>
              <a:t>للرياضين</a:t>
            </a:r>
            <a:r>
              <a:rPr lang="ar-IQ" dirty="0"/>
              <a:t> الهواة ، </a:t>
            </a:r>
            <a:r>
              <a:rPr lang="ar-IQ" dirty="0" err="1"/>
              <a:t>اما</a:t>
            </a:r>
            <a:r>
              <a:rPr lang="ar-IQ" dirty="0"/>
              <a:t> في </a:t>
            </a:r>
            <a:r>
              <a:rPr lang="ar-IQ" dirty="0" err="1"/>
              <a:t>راياضة</a:t>
            </a:r>
            <a:r>
              <a:rPr lang="ar-IQ" dirty="0"/>
              <a:t> النخبة والمتقدمين فتكون نسبة استهلاك السوائل 1,6-2,4 لتر في الساعة. وكمقياس عام لمعرفة الحاجة للسوائل هو 1 ملل من السوائل لكل 4,2كغم/1كيلو </a:t>
            </a:r>
            <a:r>
              <a:rPr lang="ar-IQ" dirty="0" err="1"/>
              <a:t>كالوري</a:t>
            </a:r>
            <a:r>
              <a:rPr lang="ar-IQ" dirty="0"/>
              <a:t> تم حرقها. هذه طريقة عامة وقد تغفل كثير من الجوانب المهمة مثل المستوى الفردي والعوامل البيئية ونسبة استهلاك السوائل حسب نوع الفعالية الرياضية، على سبيل المثال فان رياضة التزلج على الجليد تستهلك كمية كبيرة من الطاقة ، لكن يفقد القليل من السوائل بسبب انخفاض درجات الحرارة بسبب برودة المناخ في تلك المناطق وبالتالي انخفاض نسبة </a:t>
            </a:r>
            <a:r>
              <a:rPr lang="ar-IQ" dirty="0" err="1"/>
              <a:t>التعرق</a:t>
            </a:r>
            <a:r>
              <a:rPr lang="ar-IQ" dirty="0"/>
              <a:t>. لذلك من المهم ضبط كمية السوائل الضرورية في نوع النشاط الرياضي معتمداً على هذه المتغيرات </a:t>
            </a:r>
            <a:r>
              <a:rPr lang="ar-IQ" dirty="0" smtClean="0"/>
              <a:t/>
            </a:r>
            <a:br>
              <a:rPr lang="ar-IQ" dirty="0" smtClean="0"/>
            </a:b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لماذا نشرب السوائل </a:t>
            </a:r>
            <a:r>
              <a:rPr lang="ar-IQ" dirty="0" smtClean="0"/>
              <a:t>أثناء </a:t>
            </a:r>
            <a:r>
              <a:rPr lang="ar-IQ" dirty="0"/>
              <a:t>التمارين الرياضية والمسابقات</a:t>
            </a:r>
            <a:r>
              <a:rPr lang="ar-IQ" b="1" dirty="0"/>
              <a:t>؟</a:t>
            </a:r>
            <a:endParaRPr lang="ar-IQ" dirty="0"/>
          </a:p>
        </p:txBody>
      </p:sp>
      <p:sp>
        <p:nvSpPr>
          <p:cNvPr id="3" name="عنصر نائب للمحتوى 2"/>
          <p:cNvSpPr>
            <a:spLocks noGrp="1"/>
          </p:cNvSpPr>
          <p:nvPr>
            <p:ph idx="1"/>
          </p:nvPr>
        </p:nvSpPr>
        <p:spPr/>
        <p:txBody>
          <a:bodyPr>
            <a:normAutofit fontScale="92500" lnSpcReduction="10000"/>
          </a:bodyPr>
          <a:lstStyle/>
          <a:p>
            <a:pPr algn="just"/>
            <a:r>
              <a:rPr lang="ar-IQ" dirty="0"/>
              <a:t>لمنع </a:t>
            </a:r>
            <a:r>
              <a:rPr lang="ar-IQ" dirty="0" smtClean="0"/>
              <a:t>ارتفاع </a:t>
            </a:r>
            <a:r>
              <a:rPr lang="ar-IQ" dirty="0"/>
              <a:t>درجة الحرارة ولمنع التعب ولتسهيل التفاعلات الكيميائية في الجسم </a:t>
            </a:r>
            <a:r>
              <a:rPr lang="ar-IQ" dirty="0" smtClean="0"/>
              <a:t>مثل التقلصات </a:t>
            </a:r>
            <a:r>
              <a:rPr lang="ar-IQ" dirty="0"/>
              <a:t>العضلية وتقلل من التعب العضلي.</a:t>
            </a:r>
          </a:p>
          <a:p>
            <a:pPr algn="just"/>
            <a:r>
              <a:rPr lang="ar-IQ" dirty="0"/>
              <a:t>تعوض ما يفقده الرياضي من سوائل </a:t>
            </a:r>
            <a:r>
              <a:rPr lang="ar-IQ" dirty="0" err="1"/>
              <a:t>اثناء</a:t>
            </a:r>
            <a:r>
              <a:rPr lang="ar-IQ" dirty="0"/>
              <a:t> </a:t>
            </a:r>
            <a:r>
              <a:rPr lang="ar-IQ" dirty="0" err="1"/>
              <a:t>التعرق</a:t>
            </a:r>
            <a:r>
              <a:rPr lang="ar-IQ" dirty="0"/>
              <a:t> ويوفر بعض الطاقة </a:t>
            </a:r>
            <a:r>
              <a:rPr lang="ar-IQ" dirty="0" smtClean="0"/>
              <a:t>الكهربائية </a:t>
            </a:r>
            <a:r>
              <a:rPr lang="ar-IQ" dirty="0"/>
              <a:t>المهمة في </a:t>
            </a:r>
            <a:r>
              <a:rPr lang="ar-IQ" dirty="0" err="1"/>
              <a:t>الايعازات</a:t>
            </a:r>
            <a:r>
              <a:rPr lang="ar-IQ" dirty="0"/>
              <a:t> العصبية الحركية، ويقلل من خطر </a:t>
            </a:r>
            <a:r>
              <a:rPr lang="ar-IQ" dirty="0" err="1" smtClean="0"/>
              <a:t>التمزقات</a:t>
            </a:r>
            <a:r>
              <a:rPr lang="ar-IQ" dirty="0" smtClean="0"/>
              <a:t> العضلية</a:t>
            </a:r>
            <a:r>
              <a:rPr lang="ar-IQ" dirty="0"/>
              <a:t>.</a:t>
            </a:r>
          </a:p>
          <a:p>
            <a:pPr algn="just"/>
            <a:r>
              <a:rPr lang="ar-IQ" dirty="0"/>
              <a:t>يقلل من استهلاك </a:t>
            </a:r>
            <a:r>
              <a:rPr lang="ar-IQ" dirty="0" err="1"/>
              <a:t>الكلايكوجين</a:t>
            </a:r>
            <a:r>
              <a:rPr lang="ar-IQ" dirty="0"/>
              <a:t> وهذا يعني </a:t>
            </a:r>
            <a:r>
              <a:rPr lang="ar-IQ" dirty="0" err="1"/>
              <a:t>اننا</a:t>
            </a:r>
            <a:r>
              <a:rPr lang="ar-IQ" dirty="0"/>
              <a:t> سنحافظ على مصادر الطاقة </a:t>
            </a:r>
            <a:r>
              <a:rPr lang="ar-IQ" dirty="0" err="1" smtClean="0"/>
              <a:t>لاطول</a:t>
            </a:r>
            <a:r>
              <a:rPr lang="ar-IQ" dirty="0" smtClean="0"/>
              <a:t> </a:t>
            </a:r>
            <a:r>
              <a:rPr lang="ar-IQ" dirty="0"/>
              <a:t>فترة ممكنة.</a:t>
            </a:r>
          </a:p>
          <a:p>
            <a:r>
              <a:rPr lang="ar-IQ" dirty="0" smtClean="0"/>
              <a:t/>
            </a:r>
            <a:br>
              <a:rPr lang="ar-IQ" dirty="0" smtClean="0"/>
            </a:b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تناول السوائل بعد الانتهاء من التمرين </a:t>
            </a:r>
            <a:r>
              <a:rPr lang="ar-IQ" dirty="0" err="1"/>
              <a:t>او</a:t>
            </a:r>
            <a:r>
              <a:rPr lang="ar-IQ" dirty="0"/>
              <a:t> النشاط البدني</a:t>
            </a:r>
          </a:p>
        </p:txBody>
      </p:sp>
      <p:sp>
        <p:nvSpPr>
          <p:cNvPr id="3" name="عنصر نائب للمحتوى 2"/>
          <p:cNvSpPr>
            <a:spLocks noGrp="1"/>
          </p:cNvSpPr>
          <p:nvPr>
            <p:ph idx="1"/>
          </p:nvPr>
        </p:nvSpPr>
        <p:spPr/>
        <p:txBody>
          <a:bodyPr>
            <a:normAutofit fontScale="77500" lnSpcReduction="20000"/>
          </a:bodyPr>
          <a:lstStyle/>
          <a:p>
            <a:pPr algn="just"/>
            <a:r>
              <a:rPr lang="ar-IQ" dirty="0" smtClean="0"/>
              <a:t>الجسم </a:t>
            </a:r>
            <a:r>
              <a:rPr lang="ar-IQ" dirty="0"/>
              <a:t>بعد التدريب يستمر باستهلاك السوائل </a:t>
            </a:r>
            <a:r>
              <a:rPr lang="ar-IQ" dirty="0" err="1"/>
              <a:t>اكثر</a:t>
            </a:r>
            <a:r>
              <a:rPr lang="ar-IQ" dirty="0"/>
              <a:t> من المعتاد، لذلك فمن المهم </a:t>
            </a:r>
            <a:r>
              <a:rPr lang="ar-IQ" dirty="0" err="1"/>
              <a:t>ان</a:t>
            </a:r>
            <a:r>
              <a:rPr lang="ar-IQ" dirty="0"/>
              <a:t> نشرب نسبة 50% من كمية السوائل المستهلكة بعد الانتهاء من النشاط البدني، هذا يعني انه </a:t>
            </a:r>
            <a:r>
              <a:rPr lang="ar-IQ" dirty="0" err="1"/>
              <a:t>اذا</a:t>
            </a:r>
            <a:r>
              <a:rPr lang="ar-IQ" dirty="0"/>
              <a:t> كنت فقدت 2 لتر من الماء خلال التدريب وشربت نفس الكمية </a:t>
            </a:r>
            <a:r>
              <a:rPr lang="ar-IQ" dirty="0" err="1"/>
              <a:t>اثناء</a:t>
            </a:r>
            <a:r>
              <a:rPr lang="ar-IQ" dirty="0"/>
              <a:t> التدريب، يجب عليك تناول 1 لتر بعد التدريب. هذا من العوامل المهمة لتجنب الجفاف خاصة في ليلة نفس يوم التدريب وهذا يؤدي </a:t>
            </a:r>
            <a:r>
              <a:rPr lang="ar-IQ" dirty="0" err="1"/>
              <a:t>الى</a:t>
            </a:r>
            <a:r>
              <a:rPr lang="ar-IQ" dirty="0"/>
              <a:t> عدم الاستشفاء والراحة وكذلك عدم بناء البروتين . هنا نرى ضرورة بتناول السوائل وخاصة المشروبات الرياضية التي تحفظ نسبة الصوديوم وتزيد من زيارتنا لدورة المياه (</a:t>
            </a:r>
            <a:r>
              <a:rPr lang="ar-IQ" dirty="0" err="1"/>
              <a:t>التواليت</a:t>
            </a:r>
            <a:r>
              <a:rPr lang="ar-IQ" dirty="0"/>
              <a:t>) الذي يعتبر مظهر مهم للاستشفاء</a:t>
            </a:r>
            <a:r>
              <a:rPr lang="ar-IQ" dirty="0" smtClean="0"/>
              <a:t>.</a:t>
            </a:r>
            <a:r>
              <a:rPr lang="ar-IQ" dirty="0"/>
              <a:t> لماذا نشرب السوائل بعد التمرين</a:t>
            </a:r>
          </a:p>
          <a:p>
            <a:pPr algn="just"/>
            <a:r>
              <a:rPr lang="ar-IQ" dirty="0"/>
              <a:t>استعادة توازن السوائل.</a:t>
            </a:r>
          </a:p>
          <a:p>
            <a:pPr algn="just"/>
            <a:r>
              <a:rPr lang="ar-IQ" dirty="0" err="1"/>
              <a:t>اعادة</a:t>
            </a:r>
            <a:r>
              <a:rPr lang="ar-IQ" dirty="0"/>
              <a:t> </a:t>
            </a:r>
            <a:r>
              <a:rPr lang="ar-IQ" dirty="0" err="1"/>
              <a:t>الشوارد</a:t>
            </a:r>
            <a:r>
              <a:rPr lang="ar-IQ" dirty="0"/>
              <a:t> الكهربائية المنحلة ( الصوديوم).</a:t>
            </a:r>
          </a:p>
          <a:p>
            <a:pPr algn="just"/>
            <a:r>
              <a:rPr lang="ar-IQ" dirty="0"/>
              <a:t>تحفيز بناء البروتين</a:t>
            </a:r>
          </a:p>
          <a:p>
            <a:pPr algn="just">
              <a:buNone/>
            </a:pP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المشروبات الرياضية</a:t>
            </a:r>
          </a:p>
        </p:txBody>
      </p:sp>
      <p:sp>
        <p:nvSpPr>
          <p:cNvPr id="3" name="عنصر نائب للمحتوى 2"/>
          <p:cNvSpPr>
            <a:spLocks noGrp="1"/>
          </p:cNvSpPr>
          <p:nvPr>
            <p:ph idx="1"/>
          </p:nvPr>
        </p:nvSpPr>
        <p:spPr>
          <a:xfrm>
            <a:off x="457200" y="1285860"/>
            <a:ext cx="8229600" cy="5214974"/>
          </a:xfrm>
        </p:spPr>
        <p:txBody>
          <a:bodyPr>
            <a:normAutofit fontScale="70000" lnSpcReduction="20000"/>
          </a:bodyPr>
          <a:lstStyle/>
          <a:p>
            <a:pPr algn="just"/>
            <a:r>
              <a:rPr lang="ar-IQ" dirty="0"/>
              <a:t>هي المشروبات التي تتكون من الصوديوم والماء </a:t>
            </a:r>
            <a:r>
              <a:rPr lang="ar-IQ" dirty="0" err="1"/>
              <a:t>والكاربوهيرات</a:t>
            </a:r>
            <a:r>
              <a:rPr lang="ar-IQ" dirty="0"/>
              <a:t> على شكل سكريات بسيطة، يجب على الرياضي تناولها خلال التدريب </a:t>
            </a:r>
            <a:r>
              <a:rPr lang="ar-IQ" dirty="0" err="1"/>
              <a:t>اذا</a:t>
            </a:r>
            <a:r>
              <a:rPr lang="ar-IQ" dirty="0"/>
              <a:t> كان التمرين بشدة عالية </a:t>
            </a:r>
            <a:r>
              <a:rPr lang="ar-IQ" dirty="0" err="1"/>
              <a:t>ولاكثر</a:t>
            </a:r>
            <a:r>
              <a:rPr lang="ar-IQ" dirty="0"/>
              <a:t> من ساعة واحدة وخاصة </a:t>
            </a:r>
            <a:r>
              <a:rPr lang="ar-IQ" dirty="0" err="1"/>
              <a:t>اذا</a:t>
            </a:r>
            <a:r>
              <a:rPr lang="ar-IQ" dirty="0"/>
              <a:t> كانت هناك </a:t>
            </a:r>
            <a:r>
              <a:rPr lang="ar-IQ" dirty="0" err="1"/>
              <a:t>اكثر</a:t>
            </a:r>
            <a:r>
              <a:rPr lang="ar-IQ" dirty="0"/>
              <a:t> من وحدة تدريبية في اليوم الواحد، </a:t>
            </a:r>
            <a:r>
              <a:rPr lang="ar-IQ" dirty="0" err="1"/>
              <a:t>او</a:t>
            </a:r>
            <a:r>
              <a:rPr lang="ar-IQ" dirty="0"/>
              <a:t> </a:t>
            </a:r>
            <a:r>
              <a:rPr lang="ar-IQ" dirty="0" err="1"/>
              <a:t>اذا</a:t>
            </a:r>
            <a:r>
              <a:rPr lang="ar-IQ" dirty="0"/>
              <a:t> كان الرياضي شديد </a:t>
            </a:r>
            <a:r>
              <a:rPr lang="ar-IQ" dirty="0" err="1"/>
              <a:t>التعرق</a:t>
            </a:r>
            <a:r>
              <a:rPr lang="ar-IQ" dirty="0"/>
              <a:t>. لان ممارسة النشاط الرياضي لفترة طويلة سوف لن نفقد الماء فقط بل حتى </a:t>
            </a:r>
            <a:r>
              <a:rPr lang="ar-IQ" dirty="0" err="1"/>
              <a:t>شوارد</a:t>
            </a:r>
            <a:r>
              <a:rPr lang="ar-IQ" dirty="0"/>
              <a:t> الصوديوم (وهي </a:t>
            </a:r>
            <a:r>
              <a:rPr lang="ar-IQ" dirty="0" err="1"/>
              <a:t>احدى</a:t>
            </a:r>
            <a:r>
              <a:rPr lang="ar-IQ" dirty="0"/>
              <a:t> مكونات الملح) عن طريق </a:t>
            </a:r>
            <a:r>
              <a:rPr lang="ar-IQ" dirty="0" err="1"/>
              <a:t>التعرق</a:t>
            </a:r>
            <a:r>
              <a:rPr lang="ar-IQ" dirty="0"/>
              <a:t>. لذلك نرى هذه المشروبات ضرورية جدا في سباقات </a:t>
            </a:r>
            <a:r>
              <a:rPr lang="ar-IQ" dirty="0" err="1"/>
              <a:t>المرثون</a:t>
            </a:r>
            <a:r>
              <a:rPr lang="ar-IQ" dirty="0"/>
              <a:t> لان هكذا سباقات التي تتميز بكثافة عمل عالية تؤدي </a:t>
            </a:r>
            <a:r>
              <a:rPr lang="ar-IQ" dirty="0" err="1"/>
              <a:t>الى</a:t>
            </a:r>
            <a:r>
              <a:rPr lang="ar-IQ" dirty="0"/>
              <a:t> فقدان كميات كبيرة من الصوديوم التي تؤدي بالتالي </a:t>
            </a:r>
            <a:r>
              <a:rPr lang="ar-IQ" dirty="0" err="1"/>
              <a:t>الى</a:t>
            </a:r>
            <a:r>
              <a:rPr lang="ar-IQ" dirty="0"/>
              <a:t> التقيؤ وصعوبة التركيز وصعوبة التنفس وفي </a:t>
            </a:r>
            <a:r>
              <a:rPr lang="ar-IQ" dirty="0" err="1"/>
              <a:t>اسوأ</a:t>
            </a:r>
            <a:r>
              <a:rPr lang="ar-IQ" dirty="0"/>
              <a:t> الحالات تصل </a:t>
            </a:r>
            <a:r>
              <a:rPr lang="ar-IQ" dirty="0" err="1"/>
              <a:t>الى</a:t>
            </a:r>
            <a:r>
              <a:rPr lang="ar-IQ" dirty="0"/>
              <a:t> درجة الموت. لذلك نرى </a:t>
            </a:r>
            <a:r>
              <a:rPr lang="ar-IQ" dirty="0" err="1"/>
              <a:t>ان</a:t>
            </a:r>
            <a:r>
              <a:rPr lang="ar-IQ" dirty="0"/>
              <a:t> المشروبات الرياضية الحل </a:t>
            </a:r>
            <a:r>
              <a:rPr lang="ar-IQ" dirty="0" err="1"/>
              <a:t>الامثل</a:t>
            </a:r>
            <a:r>
              <a:rPr lang="ar-IQ" dirty="0"/>
              <a:t> </a:t>
            </a:r>
            <a:r>
              <a:rPr lang="ar-IQ" dirty="0" err="1"/>
              <a:t>لازالة</a:t>
            </a:r>
            <a:r>
              <a:rPr lang="ar-IQ" dirty="0"/>
              <a:t> هذه التوترات من خلال التزود بالصوديوم ورفع الضغط </a:t>
            </a:r>
            <a:r>
              <a:rPr lang="ar-IQ" dirty="0" err="1"/>
              <a:t>الاسموزي</a:t>
            </a:r>
            <a:r>
              <a:rPr lang="ar-IQ" dirty="0"/>
              <a:t> للخلايا.</a:t>
            </a:r>
          </a:p>
          <a:p>
            <a:pPr algn="just"/>
            <a:r>
              <a:rPr lang="ar-IQ" dirty="0" err="1"/>
              <a:t>ان</a:t>
            </a:r>
            <a:r>
              <a:rPr lang="ar-IQ" dirty="0"/>
              <a:t> فعالية هذه المشروبات من خلال </a:t>
            </a:r>
            <a:r>
              <a:rPr lang="ar-IQ" dirty="0" err="1"/>
              <a:t>املاح</a:t>
            </a:r>
            <a:r>
              <a:rPr lang="ar-IQ" dirty="0"/>
              <a:t> الصوديوم الذي يشعرنا بالعطش وبالتالي </a:t>
            </a:r>
            <a:r>
              <a:rPr lang="ar-IQ" dirty="0" err="1"/>
              <a:t>اجبارنا</a:t>
            </a:r>
            <a:r>
              <a:rPr lang="ar-IQ" dirty="0"/>
              <a:t> على تناول السوائل. كذلك وفرت </a:t>
            </a:r>
            <a:r>
              <a:rPr lang="ar-IQ" dirty="0" err="1"/>
              <a:t>الكاربوهيدرات</a:t>
            </a:r>
            <a:r>
              <a:rPr lang="ar-IQ" dirty="0"/>
              <a:t> البسيطة التي تعمل على الحفاظ على مستوى السكر في الدم وتوفير الطاقة اللازمة في الخلايا للحفاظ على مخزون </a:t>
            </a:r>
            <a:r>
              <a:rPr lang="ar-IQ" dirty="0" err="1"/>
              <a:t>الكلايكوجين</a:t>
            </a:r>
            <a:r>
              <a:rPr lang="ar-IQ" dirty="0"/>
              <a:t>. وبهذه الطريقة يمكننا التدريب لفترة </a:t>
            </a:r>
            <a:r>
              <a:rPr lang="ar-IQ" dirty="0" err="1"/>
              <a:t>اطول</a:t>
            </a:r>
            <a:r>
              <a:rPr lang="ar-IQ" dirty="0"/>
              <a:t> وبشدة </a:t>
            </a:r>
            <a:r>
              <a:rPr lang="ar-IQ" dirty="0" err="1"/>
              <a:t>اعلى</a:t>
            </a:r>
            <a:r>
              <a:rPr lang="ar-IQ" dirty="0"/>
              <a:t>.</a:t>
            </a:r>
          </a:p>
          <a:p>
            <a:pPr algn="just"/>
            <a:r>
              <a:rPr lang="ar-IQ" dirty="0"/>
              <a:t>يجب </a:t>
            </a:r>
            <a:r>
              <a:rPr lang="ar-IQ" dirty="0" err="1"/>
              <a:t>ان</a:t>
            </a:r>
            <a:r>
              <a:rPr lang="ar-IQ" dirty="0"/>
              <a:t> يكون تركيز </a:t>
            </a:r>
            <a:r>
              <a:rPr lang="ar-IQ" dirty="0" err="1"/>
              <a:t>الكاربوهيدرات</a:t>
            </a:r>
            <a:r>
              <a:rPr lang="ar-IQ" dirty="0"/>
              <a:t> في المشروبات الرياضية 3-8%  وحسب مناخ بيئة التدريب. فعدائي </a:t>
            </a:r>
            <a:r>
              <a:rPr lang="ar-IQ" dirty="0" err="1"/>
              <a:t>المارثون</a:t>
            </a:r>
            <a:r>
              <a:rPr lang="ar-IQ" dirty="0"/>
              <a:t> في </a:t>
            </a:r>
            <a:r>
              <a:rPr lang="ar-IQ" dirty="0" err="1"/>
              <a:t>الاجواء</a:t>
            </a:r>
            <a:r>
              <a:rPr lang="ar-IQ" dirty="0"/>
              <a:t> الدافئة يحتاجون نسبة سكريات 3% ، </a:t>
            </a:r>
            <a:r>
              <a:rPr lang="ar-IQ" dirty="0" err="1"/>
              <a:t>اما</a:t>
            </a:r>
            <a:r>
              <a:rPr lang="ar-IQ" dirty="0"/>
              <a:t> </a:t>
            </a:r>
            <a:r>
              <a:rPr lang="ar-IQ" dirty="0" err="1"/>
              <a:t>الرياضات</a:t>
            </a:r>
            <a:r>
              <a:rPr lang="ar-IQ" dirty="0"/>
              <a:t> الشتوية فتحتاج نسبة </a:t>
            </a:r>
            <a:r>
              <a:rPr lang="ar-IQ" dirty="0" err="1"/>
              <a:t>اعلى</a:t>
            </a:r>
            <a:r>
              <a:rPr lang="ar-IQ" dirty="0"/>
              <a:t> 8%.. لا ينبغي </a:t>
            </a:r>
            <a:r>
              <a:rPr lang="ar-IQ" dirty="0" err="1"/>
              <a:t>ان</a:t>
            </a:r>
            <a:r>
              <a:rPr lang="ar-IQ" dirty="0"/>
              <a:t> تحتوي المشروبات الرياضية على سكر الفواكه لان هذا يؤدي </a:t>
            </a:r>
            <a:r>
              <a:rPr lang="ar-IQ" dirty="0" err="1"/>
              <a:t>الى</a:t>
            </a:r>
            <a:r>
              <a:rPr lang="ar-IQ" dirty="0"/>
              <a:t> مشاكل في المعدة.</a:t>
            </a:r>
          </a:p>
          <a:p>
            <a:pPr>
              <a:buNone/>
            </a:pP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681</Words>
  <Application>Microsoft Office PowerPoint</Application>
  <PresentationFormat>عرض على الشاشة (3:4)‏</PresentationFormat>
  <Paragraphs>29</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سمة Office</vt:lpstr>
      <vt:lpstr>الرياضة والسوائل  أ.د ياسين حبيب عزال</vt:lpstr>
      <vt:lpstr>شرب السوائل قبل وأثناء وبعد النشاط الرياضي</vt:lpstr>
      <vt:lpstr>تناول السوائل قبل النشاط الرياضي والتمارين</vt:lpstr>
      <vt:lpstr>تناول السوائل أثناء النشاط الرياضي</vt:lpstr>
      <vt:lpstr>لماذا نشرب السوائل أثناء التمارين الرياضية والمسابقات؟</vt:lpstr>
      <vt:lpstr>تناول السوائل بعد الانتهاء من التمرين او النشاط البدني</vt:lpstr>
      <vt:lpstr>المشروبات الرياضية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الرياضة والسوائل  أ.د فلاح مهدي عبود</dc:title>
  <dc:creator>د. فلاح</dc:creator>
  <cp:lastModifiedBy>mustafa</cp:lastModifiedBy>
  <cp:revision>3</cp:revision>
  <dcterms:created xsi:type="dcterms:W3CDTF">2018-12-11T20:30:45Z</dcterms:created>
  <dcterms:modified xsi:type="dcterms:W3CDTF">2011-12-30T00:00:21Z</dcterms:modified>
</cp:coreProperties>
</file>